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5" r:id="rId5"/>
    <p:sldId id="263" r:id="rId6"/>
    <p:sldId id="258" r:id="rId7"/>
    <p:sldId id="259" r:id="rId8"/>
    <p:sldId id="260" r:id="rId9"/>
    <p:sldId id="261" r:id="rId10"/>
    <p:sldId id="262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2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 snapToGrid="0" snapToObjects="1">
      <p:cViewPr varScale="1">
        <p:scale>
          <a:sx n="91" d="100"/>
          <a:sy n="91" d="100"/>
        </p:scale>
        <p:origin x="170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3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1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5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3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55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5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4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4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3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1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4709-017B-D545-81EC-27D67D355A4C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338B9-5DA5-2A4F-8486-3D1163C62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2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Database for Non-for-Profit Relations to the ‘Bonne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Maria </a:t>
            </a:r>
            <a:r>
              <a:rPr lang="en-US" dirty="0" err="1" smtClean="0"/>
              <a:t>Kavanaugh</a:t>
            </a:r>
            <a:r>
              <a:rPr lang="en-US" dirty="0" smtClean="0"/>
              <a:t>, Mercedes Kent, Kelli Kinnikin, and Keaton Wall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809" b="14513"/>
          <a:stretch/>
        </p:blipFill>
        <p:spPr>
          <a:xfrm>
            <a:off x="3225800" y="0"/>
            <a:ext cx="2692400" cy="2194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851" y="-246272"/>
            <a:ext cx="689560" cy="49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3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Webpage: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66" y="1165625"/>
            <a:ext cx="3981004" cy="3645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37" y="5214626"/>
            <a:ext cx="6386732" cy="11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4920" y="344799"/>
            <a:ext cx="7772400" cy="1470025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7" name="Picture 6" descr="ques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42" y="1814824"/>
            <a:ext cx="4044155" cy="40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2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Who?</a:t>
            </a:r>
          </a:p>
          <a:p>
            <a:r>
              <a:rPr lang="en-US" dirty="0" smtClean="0"/>
              <a:t>What?</a:t>
            </a:r>
          </a:p>
          <a:p>
            <a:r>
              <a:rPr lang="en-US" dirty="0" smtClean="0"/>
              <a:t>When?</a:t>
            </a:r>
          </a:p>
          <a:p>
            <a:r>
              <a:rPr lang="en-US" dirty="0" smtClean="0"/>
              <a:t>Where?</a:t>
            </a:r>
          </a:p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60" y="4279461"/>
            <a:ext cx="2029264" cy="202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73" y="1417638"/>
            <a:ext cx="3557692" cy="239708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602460" y="4717226"/>
            <a:ext cx="460716" cy="5862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0055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ERD:</a:t>
            </a:r>
            <a:endParaRPr lang="en-US" dirty="0"/>
          </a:p>
        </p:txBody>
      </p:sp>
      <p:pic>
        <p:nvPicPr>
          <p:cNvPr id="4" name="Content Placeholder 3" descr="ERD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980" r="-66980"/>
          <a:stretch/>
        </p:blipFill>
        <p:spPr>
          <a:xfrm>
            <a:off x="-1823142" y="1131736"/>
            <a:ext cx="11856710" cy="6048494"/>
          </a:xfrm>
        </p:spPr>
      </p:pic>
    </p:spTree>
    <p:extLst>
      <p:ext uri="{BB962C8B-B14F-4D97-AF65-F5344CB8AC3E}">
        <p14:creationId xmlns:p14="http://schemas.microsoft.com/office/powerpoint/2010/main" val="32658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of ERD</a:t>
            </a:r>
          </a:p>
          <a:p>
            <a:pPr lvl="1"/>
            <a:r>
              <a:rPr lang="en-US" dirty="0" smtClean="0"/>
              <a:t>flowchart</a:t>
            </a:r>
          </a:p>
          <a:p>
            <a:r>
              <a:rPr lang="en-US" dirty="0" smtClean="0"/>
              <a:t>Total or Partial Constraints</a:t>
            </a:r>
          </a:p>
          <a:p>
            <a:r>
              <a:rPr lang="en-US" dirty="0" smtClean="0"/>
              <a:t>Primary Keys</a:t>
            </a:r>
          </a:p>
          <a:p>
            <a:r>
              <a:rPr lang="en-US" dirty="0" smtClean="0"/>
              <a:t>Foreign Keys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Implementation: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6" y="2448413"/>
            <a:ext cx="8243668" cy="251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sz="2300" dirty="0"/>
              <a:t>List the name and organization ID number of all the organizations who have been assigned a Computer Science Major.</a:t>
            </a:r>
          </a:p>
          <a:p>
            <a:pPr marL="0" indent="0">
              <a:buNone/>
            </a:pPr>
            <a:r>
              <a:rPr lang="en-US" sz="2300" dirty="0"/>
              <a:t> </a:t>
            </a:r>
          </a:p>
          <a:p>
            <a:pPr marL="0" indent="0">
              <a:buNone/>
            </a:pPr>
            <a:r>
              <a:rPr lang="en-US" sz="2300" dirty="0"/>
              <a:t>SELECT </a:t>
            </a:r>
            <a:r>
              <a:rPr lang="en-US" sz="2300" dirty="0" err="1"/>
              <a:t>O.Name</a:t>
            </a:r>
            <a:r>
              <a:rPr lang="en-US" sz="2300" dirty="0"/>
              <a:t>, </a:t>
            </a:r>
            <a:r>
              <a:rPr lang="en-US" sz="2300" dirty="0" err="1"/>
              <a:t>O.Org_ID</a:t>
            </a:r>
            <a:endParaRPr lang="en-US" sz="2300" dirty="0"/>
          </a:p>
          <a:p>
            <a:pPr marL="0" indent="0">
              <a:buNone/>
            </a:pPr>
            <a:r>
              <a:rPr lang="en-US" sz="2300" dirty="0"/>
              <a:t>FROM Organization as O</a:t>
            </a:r>
          </a:p>
          <a:p>
            <a:pPr marL="0" indent="0">
              <a:buNone/>
            </a:pPr>
            <a:r>
              <a:rPr lang="en-US" sz="2300" dirty="0"/>
              <a:t>INNER JOIN Needs N ON(</a:t>
            </a:r>
            <a:r>
              <a:rPr lang="en-US" sz="2300" dirty="0" err="1"/>
              <a:t>O.Org_ID</a:t>
            </a:r>
            <a:r>
              <a:rPr lang="en-US" sz="2300" dirty="0"/>
              <a:t> = </a:t>
            </a:r>
            <a:r>
              <a:rPr lang="en-US" sz="2300" dirty="0" err="1"/>
              <a:t>N.Organization_ID_NUM</a:t>
            </a:r>
            <a:r>
              <a:rPr lang="en-US" sz="2300" dirty="0"/>
              <a:t>)</a:t>
            </a:r>
          </a:p>
          <a:p>
            <a:pPr marL="0" indent="0">
              <a:buNone/>
            </a:pPr>
            <a:r>
              <a:rPr lang="en-US" sz="2300" dirty="0"/>
              <a:t>INNER JOIN </a:t>
            </a:r>
            <a:r>
              <a:rPr lang="en-US" sz="2300" dirty="0" err="1"/>
              <a:t>Gets_Assigned</a:t>
            </a:r>
            <a:r>
              <a:rPr lang="en-US" sz="2300" dirty="0"/>
              <a:t> GA on(</a:t>
            </a:r>
            <a:r>
              <a:rPr lang="en-US" sz="2300" dirty="0" err="1"/>
              <a:t>O.Org_ID</a:t>
            </a:r>
            <a:r>
              <a:rPr lang="en-US" sz="2300" dirty="0"/>
              <a:t>=</a:t>
            </a:r>
            <a:r>
              <a:rPr lang="en-US" sz="2300" dirty="0" err="1"/>
              <a:t>GA.Student_SID</a:t>
            </a:r>
            <a:r>
              <a:rPr lang="en-US" sz="2300" dirty="0"/>
              <a:t>)</a:t>
            </a:r>
          </a:p>
          <a:p>
            <a:pPr marL="0" indent="0">
              <a:buNone/>
            </a:pPr>
            <a:r>
              <a:rPr lang="en-US" sz="2300" dirty="0"/>
              <a:t>INNER JOIN </a:t>
            </a:r>
            <a:r>
              <a:rPr lang="en-US" sz="2300" dirty="0" err="1"/>
              <a:t>Fontbonne_Students</a:t>
            </a:r>
            <a:r>
              <a:rPr lang="en-US" sz="2300" dirty="0"/>
              <a:t> FS on(</a:t>
            </a:r>
            <a:r>
              <a:rPr lang="en-US" sz="2300" dirty="0" err="1"/>
              <a:t>GA.Student_SID</a:t>
            </a:r>
            <a:r>
              <a:rPr lang="en-US" sz="2300" dirty="0"/>
              <a:t>=FS.SID)</a:t>
            </a:r>
          </a:p>
          <a:p>
            <a:pPr marL="0" indent="0">
              <a:buNone/>
            </a:pPr>
            <a:r>
              <a:rPr lang="en-US" sz="2300" dirty="0"/>
              <a:t>WHERE </a:t>
            </a:r>
            <a:r>
              <a:rPr lang="en-US" sz="2300" dirty="0" err="1"/>
              <a:t>FS.major</a:t>
            </a:r>
            <a:r>
              <a:rPr lang="en-US" sz="2300" dirty="0"/>
              <a:t>=’Computer Science’;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sz="2300" dirty="0"/>
              <a:t>List all the students who have done the calculate the area assignment.</a:t>
            </a:r>
          </a:p>
          <a:p>
            <a:pPr marL="0" indent="0">
              <a:buNone/>
            </a:pPr>
            <a:endParaRPr lang="en-US" sz="2300" dirty="0" smtClean="0"/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 smtClean="0"/>
              <a:t>SELECT </a:t>
            </a:r>
            <a:r>
              <a:rPr lang="en-US" sz="2300" dirty="0"/>
              <a:t>FS.SID</a:t>
            </a:r>
          </a:p>
          <a:p>
            <a:pPr marL="0" indent="0">
              <a:buNone/>
            </a:pPr>
            <a:r>
              <a:rPr lang="en-US" sz="2300" dirty="0"/>
              <a:t>FROM </a:t>
            </a:r>
            <a:r>
              <a:rPr lang="en-US" sz="2300" dirty="0" err="1"/>
              <a:t>Fontbonne_Students</a:t>
            </a:r>
            <a:r>
              <a:rPr lang="en-US" sz="2300" dirty="0"/>
              <a:t> as FS</a:t>
            </a:r>
          </a:p>
          <a:p>
            <a:pPr marL="0" indent="0">
              <a:buNone/>
            </a:pPr>
            <a:r>
              <a:rPr lang="en-US" sz="2300" dirty="0"/>
              <a:t>INNER JOIN </a:t>
            </a:r>
            <a:r>
              <a:rPr lang="en-US" sz="2300" dirty="0" err="1"/>
              <a:t>Gets_Assigned</a:t>
            </a:r>
            <a:r>
              <a:rPr lang="en-US" sz="2300" dirty="0"/>
              <a:t> GA on(</a:t>
            </a:r>
            <a:r>
              <a:rPr lang="en-US" sz="2300" dirty="0" err="1"/>
              <a:t>FS.Student_SID</a:t>
            </a:r>
            <a:r>
              <a:rPr lang="en-US" sz="2300" dirty="0"/>
              <a:t>=</a:t>
            </a:r>
            <a:r>
              <a:rPr lang="en-US" sz="2300" dirty="0" err="1"/>
              <a:t>GA.Student_SID</a:t>
            </a:r>
            <a:r>
              <a:rPr lang="en-US" sz="2300" dirty="0"/>
              <a:t>)</a:t>
            </a:r>
          </a:p>
          <a:p>
            <a:pPr marL="0" indent="0">
              <a:buNone/>
            </a:pPr>
            <a:r>
              <a:rPr lang="en-US" sz="2300" dirty="0"/>
              <a:t>INNER JOIN Assignment as A on(</a:t>
            </a:r>
            <a:r>
              <a:rPr lang="en-US" sz="2300" dirty="0" err="1"/>
              <a:t>GA.Assignment_Title</a:t>
            </a:r>
            <a:r>
              <a:rPr lang="en-US" sz="2300" dirty="0"/>
              <a:t>=</a:t>
            </a:r>
            <a:r>
              <a:rPr lang="en-US" sz="2300" dirty="0" err="1"/>
              <a:t>A.Title</a:t>
            </a:r>
            <a:r>
              <a:rPr lang="en-US" sz="2300" dirty="0"/>
              <a:t>)</a:t>
            </a:r>
          </a:p>
          <a:p>
            <a:pPr marL="0" indent="0">
              <a:buNone/>
            </a:pPr>
            <a:r>
              <a:rPr lang="en-US" sz="2300" dirty="0"/>
              <a:t>WHERE </a:t>
            </a:r>
            <a:r>
              <a:rPr lang="en-US" sz="2300" dirty="0" err="1"/>
              <a:t>A.title</a:t>
            </a:r>
            <a:r>
              <a:rPr lang="en-US" sz="2300" dirty="0"/>
              <a:t>=’</a:t>
            </a:r>
            <a:r>
              <a:rPr lang="en-US" sz="2300" dirty="0" err="1"/>
              <a:t>CalculateTriangleArea</a:t>
            </a:r>
            <a:r>
              <a:rPr lang="en-US" sz="2300" dirty="0"/>
              <a:t>’</a:t>
            </a:r>
            <a:r>
              <a:rPr lang="en-US" dirty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Forms: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of our tables are in BCNF because all attributes depend on the primary key of each table.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83" y="3263705"/>
            <a:ext cx="4231135" cy="246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8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Users: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 and Computer Science Department</a:t>
            </a:r>
          </a:p>
          <a:p>
            <a:r>
              <a:rPr lang="en-US" dirty="0" smtClean="0"/>
              <a:t>Other Departments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15" y="3575560"/>
            <a:ext cx="5651207" cy="17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3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Importance: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Ease of Access</a:t>
            </a:r>
          </a:p>
          <a:p>
            <a:pPr lvl="1"/>
            <a:r>
              <a:rPr lang="en-US" dirty="0" smtClean="0"/>
              <a:t>Instructors</a:t>
            </a:r>
          </a:p>
          <a:p>
            <a:pPr lvl="1"/>
            <a:r>
              <a:rPr lang="en-US" dirty="0" smtClean="0"/>
              <a:t>Non-for-Profits</a:t>
            </a:r>
          </a:p>
          <a:p>
            <a:r>
              <a:rPr lang="en-US" dirty="0" smtClean="0"/>
              <a:t>Long Term Effect</a:t>
            </a:r>
          </a:p>
          <a:p>
            <a:pPr lvl="1"/>
            <a:r>
              <a:rPr lang="en-US" dirty="0" smtClean="0"/>
              <a:t>Potentially other Departments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297" y="1600200"/>
            <a:ext cx="23114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162</Words>
  <Application>Microsoft Macintosh PowerPoint</Application>
  <PresentationFormat>On-screen Show (4:3)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Office Theme</vt:lpstr>
      <vt:lpstr>Database for Non-for-Profit Relations to the ‘Bonne</vt:lpstr>
      <vt:lpstr>Overview:</vt:lpstr>
      <vt:lpstr>ERD:</vt:lpstr>
      <vt:lpstr>Design Choices:</vt:lpstr>
      <vt:lpstr>Table Implementation:</vt:lpstr>
      <vt:lpstr>Queries:</vt:lpstr>
      <vt:lpstr>Normal Forms:</vt:lpstr>
      <vt:lpstr>Possible Users:</vt:lpstr>
      <vt:lpstr>Importance:</vt:lpstr>
      <vt:lpstr>Webpage:</vt:lpstr>
      <vt:lpstr>Questions?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Kelli Kinnikin</dc:creator>
  <cp:lastModifiedBy>Microsoft Office User</cp:lastModifiedBy>
  <cp:revision>25</cp:revision>
  <dcterms:created xsi:type="dcterms:W3CDTF">2017-12-12T22:27:23Z</dcterms:created>
  <dcterms:modified xsi:type="dcterms:W3CDTF">2017-12-13T15:36:34Z</dcterms:modified>
</cp:coreProperties>
</file>